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4" r:id="rId7"/>
    <p:sldId id="260" r:id="rId8"/>
    <p:sldId id="265" r:id="rId9"/>
    <p:sldId id="261" r:id="rId10"/>
    <p:sldId id="266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36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143000"/>
            <a:ext cx="7772400" cy="2209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Workshop on Impact Assessment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at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National Judicial Academy, Bhopal </a:t>
            </a:r>
            <a:r>
              <a:rPr lang="en-US" sz="3300" dirty="0" smtClean="0">
                <a:solidFill>
                  <a:srgbClr val="FF0000"/>
                </a:solidFill>
              </a:rPr>
              <a:t>(02-06 Sept., 2015)</a:t>
            </a:r>
            <a:endParaRPr lang="en-US" sz="33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133600"/>
          </a:xfrm>
        </p:spPr>
        <p:txBody>
          <a:bodyPr>
            <a:normAutofit fontScale="92500" lnSpcReduction="20000"/>
          </a:bodyPr>
          <a:lstStyle/>
          <a:p>
            <a:r>
              <a:rPr lang="en-US" b="1" i="1" dirty="0" smtClean="0">
                <a:solidFill>
                  <a:schemeClr val="tx1"/>
                </a:solidFill>
              </a:rPr>
              <a:t>Existing Practices in SJAs for evaluating training impact</a:t>
            </a:r>
          </a:p>
          <a:p>
            <a:endParaRPr lang="en-US" b="1" i="1" dirty="0" smtClean="0">
              <a:solidFill>
                <a:schemeClr val="tx1"/>
              </a:solidFill>
            </a:endParaRPr>
          </a:p>
          <a:p>
            <a:pPr algn="r"/>
            <a:r>
              <a:rPr lang="en-US" sz="2400" b="1" i="1" dirty="0" err="1" smtClean="0">
                <a:solidFill>
                  <a:schemeClr val="tx1"/>
                </a:solidFill>
              </a:rPr>
              <a:t>Santosh</a:t>
            </a:r>
            <a:r>
              <a:rPr lang="en-US" sz="2400" b="1" i="1" dirty="0" smtClean="0">
                <a:solidFill>
                  <a:schemeClr val="tx1"/>
                </a:solidFill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</a:rPr>
              <a:t>Snehi</a:t>
            </a:r>
            <a:r>
              <a:rPr lang="en-US" sz="2400" b="1" i="1" dirty="0" smtClean="0">
                <a:solidFill>
                  <a:schemeClr val="tx1"/>
                </a:solidFill>
              </a:rPr>
              <a:t>  Mann, DHJS</a:t>
            </a:r>
          </a:p>
          <a:p>
            <a:pPr algn="r"/>
            <a:r>
              <a:rPr lang="en-US" sz="2400" b="1" i="1" dirty="0" smtClean="0">
                <a:solidFill>
                  <a:schemeClr val="tx1"/>
                </a:solidFill>
              </a:rPr>
              <a:t>Judge, MACT, Delhi</a:t>
            </a:r>
            <a:endParaRPr lang="en-US" sz="24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Way Forward…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Formulation of a Judicial Education &amp; Training Strategy</a:t>
            </a:r>
          </a:p>
          <a:p>
            <a:pPr lvl="1"/>
            <a:r>
              <a:rPr lang="en-US" dirty="0" smtClean="0"/>
              <a:t>Need Assessment</a:t>
            </a:r>
          </a:p>
          <a:p>
            <a:pPr lvl="1"/>
            <a:r>
              <a:rPr lang="en-US" dirty="0" smtClean="0"/>
              <a:t>Methods &amp; Material</a:t>
            </a:r>
          </a:p>
          <a:p>
            <a:pPr lvl="1"/>
            <a:r>
              <a:rPr lang="en-US" dirty="0" smtClean="0"/>
              <a:t>Impact Evaluation</a:t>
            </a:r>
          </a:p>
          <a:p>
            <a:r>
              <a:rPr lang="en-US" dirty="0" smtClean="0"/>
              <a:t>Involvement </a:t>
            </a:r>
            <a:r>
              <a:rPr lang="en-US" smtClean="0"/>
              <a:t>of stake-holders &amp; players </a:t>
            </a:r>
            <a:r>
              <a:rPr lang="en-US" dirty="0" smtClean="0"/>
              <a:t>responsible for and directly affected by working of courts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sz="3600" b="1" i="1" dirty="0" smtClean="0">
                <a:solidFill>
                  <a:srgbClr val="FF0000"/>
                </a:solidFill>
              </a:rPr>
              <a:t>Thank You!!!</a:t>
            </a:r>
            <a:endParaRPr lang="en-US" sz="36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Agenda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Assessment &amp; Evaluation</a:t>
            </a:r>
          </a:p>
          <a:p>
            <a:r>
              <a:rPr lang="en-US" dirty="0" smtClean="0"/>
              <a:t>Training Needs Assessment</a:t>
            </a:r>
          </a:p>
          <a:p>
            <a:r>
              <a:rPr lang="en-US" dirty="0" smtClean="0"/>
              <a:t>Training Impact Evaluation</a:t>
            </a:r>
          </a:p>
          <a:p>
            <a:r>
              <a:rPr lang="en-US" dirty="0" smtClean="0"/>
              <a:t>Challenges</a:t>
            </a:r>
          </a:p>
          <a:p>
            <a:r>
              <a:rPr lang="en-US" dirty="0" smtClean="0"/>
              <a:t>Way Forward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Assessment &amp; Evaluation 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Content Placeholder 3" descr="Image result for Assessment &amp; Evaluation -definition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05000" y="2286000"/>
            <a:ext cx="5562601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Image result for Assessment &amp; Evaluation -definition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0" y="990600"/>
            <a:ext cx="1676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 result for Assessment &amp; Evaluation -definition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676400"/>
            <a:ext cx="5715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Training </a:t>
            </a:r>
            <a:r>
              <a:rPr lang="en-US" smtClean="0">
                <a:solidFill>
                  <a:srgbClr val="FF0000"/>
                </a:solidFill>
              </a:rPr>
              <a:t>Need Assessment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i="1" dirty="0" smtClean="0"/>
              <a:t>Process by means of which the existing capacity/level is compared to the </a:t>
            </a:r>
            <a:r>
              <a:rPr lang="en-US" b="1" i="1" u="sng" dirty="0" smtClean="0"/>
              <a:t>desired level</a:t>
            </a:r>
          </a:p>
          <a:p>
            <a:pPr>
              <a:buNone/>
            </a:pPr>
            <a:endParaRPr lang="en-US" b="1" i="1" dirty="0" smtClean="0"/>
          </a:p>
          <a:p>
            <a:r>
              <a:rPr lang="en-US" dirty="0" smtClean="0"/>
              <a:t>Institution Level: within &amp; outside</a:t>
            </a:r>
          </a:p>
          <a:p>
            <a:pPr lvl="1"/>
            <a:r>
              <a:rPr lang="en-US" dirty="0" smtClean="0"/>
              <a:t>Perception of Judiciary: Credibility, Quality &amp; Efficiency</a:t>
            </a:r>
          </a:p>
          <a:p>
            <a:r>
              <a:rPr lang="en-US" dirty="0" smtClean="0"/>
              <a:t>Individual Level: components of judicial work</a:t>
            </a:r>
          </a:p>
          <a:p>
            <a:pPr lvl="1"/>
            <a:r>
              <a:rPr lang="en-US" dirty="0" smtClean="0"/>
              <a:t>Competency : Knowledge &amp; Skill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Method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Feedback from the High Court</a:t>
            </a:r>
          </a:p>
          <a:p>
            <a:r>
              <a:rPr lang="en-US" dirty="0" smtClean="0"/>
              <a:t>Feedback from the Judicial officers</a:t>
            </a:r>
          </a:p>
          <a:p>
            <a:r>
              <a:rPr lang="en-US" dirty="0" smtClean="0"/>
              <a:t>Feedback from the Academicians, Lawyers &amp; experts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Training Impact Evaluation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i="1" dirty="0" smtClean="0"/>
              <a:t>Process to assess the extent to which the learning/training outcomes are being used in practice</a:t>
            </a:r>
            <a:endParaRPr lang="en-US" b="1" i="1" u="sng" dirty="0" smtClean="0"/>
          </a:p>
          <a:p>
            <a:pPr>
              <a:buNone/>
            </a:pPr>
            <a:endParaRPr lang="en-US" b="1" i="1" dirty="0" smtClean="0"/>
          </a:p>
          <a:p>
            <a:r>
              <a:rPr lang="en-US" dirty="0" smtClean="0"/>
              <a:t>Institution Level: within &amp; outside</a:t>
            </a:r>
          </a:p>
          <a:p>
            <a:pPr lvl="1"/>
            <a:r>
              <a:rPr lang="en-US" dirty="0" smtClean="0"/>
              <a:t>Perception of Judiciary: Credibility, Quality &amp; Efficiency</a:t>
            </a:r>
          </a:p>
          <a:p>
            <a:r>
              <a:rPr lang="en-US" dirty="0" smtClean="0"/>
              <a:t>Individual Level: components of judicial work</a:t>
            </a:r>
          </a:p>
          <a:p>
            <a:pPr lvl="1"/>
            <a:r>
              <a:rPr lang="en-US" dirty="0" smtClean="0"/>
              <a:t>Competency : Knowledge &amp; Skill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Method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Feedback from the Participants regarding</a:t>
            </a:r>
          </a:p>
          <a:p>
            <a:pPr lvl="1"/>
            <a:r>
              <a:rPr lang="en-US" dirty="0" smtClean="0"/>
              <a:t> expectations from the training</a:t>
            </a:r>
          </a:p>
          <a:p>
            <a:pPr lvl="1"/>
            <a:r>
              <a:rPr lang="en-US" dirty="0" smtClean="0"/>
              <a:t>usefulness of training</a:t>
            </a:r>
          </a:p>
          <a:p>
            <a:r>
              <a:rPr lang="en-US" dirty="0" smtClean="0"/>
              <a:t>Evaluation by the Participants about</a:t>
            </a:r>
          </a:p>
          <a:p>
            <a:pPr lvl="1"/>
            <a:r>
              <a:rPr lang="en-US" dirty="0" smtClean="0"/>
              <a:t>Session plan</a:t>
            </a:r>
          </a:p>
          <a:p>
            <a:pPr lvl="1"/>
            <a:r>
              <a:rPr lang="en-US" dirty="0" smtClean="0"/>
              <a:t>Resource person/Trainer</a:t>
            </a:r>
          </a:p>
          <a:p>
            <a:pPr lvl="1"/>
            <a:r>
              <a:rPr lang="en-US" smtClean="0"/>
              <a:t>Methodology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Challenges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 smtClean="0"/>
              <a:t>Feedback from High Court on the administrative &amp; judicial side</a:t>
            </a:r>
          </a:p>
          <a:p>
            <a:pPr lvl="1"/>
            <a:r>
              <a:rPr lang="en-US" dirty="0" smtClean="0"/>
              <a:t>Feedback from the Government</a:t>
            </a:r>
          </a:p>
          <a:p>
            <a:pPr lvl="1"/>
            <a:r>
              <a:rPr lang="en-US" dirty="0" smtClean="0"/>
              <a:t>Feedback from court users, those interacting with courts &amp; public/society </a:t>
            </a:r>
          </a:p>
          <a:p>
            <a:pPr lvl="1"/>
            <a:r>
              <a:rPr lang="en-US" dirty="0" smtClean="0"/>
              <a:t>Feedback from those conducting surveys &amp; studies on Perception of the Judiciary &amp; working of courts</a:t>
            </a:r>
          </a:p>
          <a:p>
            <a:pPr lvl="1"/>
            <a:r>
              <a:rPr lang="en-US" dirty="0" smtClean="0"/>
              <a:t>Feedback from the Media/Press</a:t>
            </a:r>
          </a:p>
          <a:p>
            <a:pPr lvl="1"/>
            <a:r>
              <a:rPr lang="en-US" dirty="0" smtClean="0"/>
              <a:t>Criteria, Method &amp; Analyses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256</Words>
  <Application>Microsoft Office PowerPoint</Application>
  <PresentationFormat>On-screen Show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Workshop on Impact Assessment  at  National Judicial Academy, Bhopal (02-06 Sept., 2015)</vt:lpstr>
      <vt:lpstr>Agenda</vt:lpstr>
      <vt:lpstr>Assessment &amp; Evaluation  </vt:lpstr>
      <vt:lpstr>Slide 4</vt:lpstr>
      <vt:lpstr>Training Need Assessment</vt:lpstr>
      <vt:lpstr>Method</vt:lpstr>
      <vt:lpstr>Training Impact Evaluation</vt:lpstr>
      <vt:lpstr>Method</vt:lpstr>
      <vt:lpstr>Challenges</vt:lpstr>
      <vt:lpstr>Way Forward…</vt:lpstr>
      <vt:lpstr>Slide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eXPerience</cp:lastModifiedBy>
  <cp:revision>81</cp:revision>
  <dcterms:created xsi:type="dcterms:W3CDTF">2006-08-16T00:00:00Z</dcterms:created>
  <dcterms:modified xsi:type="dcterms:W3CDTF">2015-09-01T15:56:33Z</dcterms:modified>
</cp:coreProperties>
</file>